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PT Sans Narrow"/>
      <p:regular r:id="rId15"/>
      <p:bold r:id="rId16"/>
    </p:embeddedFont>
    <p:embeddedFont>
      <p:font typeface="Open Sans"/>
      <p:regular r:id="rId17"/>
      <p:bold r:id="rId18"/>
      <p:italic r:id="rId19"/>
      <p:boldItalic r:id="rId20"/>
    </p:embeddedFont>
    <p:embeddedFont>
      <p:font typeface="Alegrey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penSans-boldItalic.fntdata"/><Relationship Id="rId11" Type="http://schemas.openxmlformats.org/officeDocument/2006/relationships/slide" Target="slides/slide7.xml"/><Relationship Id="rId22" Type="http://schemas.openxmlformats.org/officeDocument/2006/relationships/font" Target="fonts/Alegreya-bold.fntdata"/><Relationship Id="rId10" Type="http://schemas.openxmlformats.org/officeDocument/2006/relationships/slide" Target="slides/slide6.xml"/><Relationship Id="rId21" Type="http://schemas.openxmlformats.org/officeDocument/2006/relationships/font" Target="fonts/Alegreya-regular.fntdata"/><Relationship Id="rId13" Type="http://schemas.openxmlformats.org/officeDocument/2006/relationships/slide" Target="slides/slide9.xml"/><Relationship Id="rId24" Type="http://schemas.openxmlformats.org/officeDocument/2006/relationships/font" Target="fonts/Alegreya-boldItalic.fntdata"/><Relationship Id="rId12" Type="http://schemas.openxmlformats.org/officeDocument/2006/relationships/slide" Target="slides/slide8.xml"/><Relationship Id="rId23" Type="http://schemas.openxmlformats.org/officeDocument/2006/relationships/font" Target="fonts/Alegrey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TSansNarrow-regular.fntdata"/><Relationship Id="rId14" Type="http://schemas.openxmlformats.org/officeDocument/2006/relationships/slide" Target="slides/slide10.xml"/><Relationship Id="rId17" Type="http://schemas.openxmlformats.org/officeDocument/2006/relationships/font" Target="fonts/OpenSans-regular.fntdata"/><Relationship Id="rId16" Type="http://schemas.openxmlformats.org/officeDocument/2006/relationships/font" Target="fonts/PTSansNarrow-bold.fntdata"/><Relationship Id="rId5" Type="http://schemas.openxmlformats.org/officeDocument/2006/relationships/slide" Target="slides/slide1.xml"/><Relationship Id="rId19" Type="http://schemas.openxmlformats.org/officeDocument/2006/relationships/font" Target="fonts/OpenSans-italic.fntdata"/><Relationship Id="rId6" Type="http://schemas.openxmlformats.org/officeDocument/2006/relationships/slide" Target="slides/slide2.xml"/><Relationship Id="rId18" Type="http://schemas.openxmlformats.org/officeDocument/2006/relationships/font" Target="fonts/OpenSans-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dnaindia.com/india/report-lord-jagannath-of-puri-to-join-club-of-rich-gods-with-rs150-cr-in-banks-1363498" TargetMode="External"/><Relationship Id="rId4" Type="http://schemas.openxmlformats.org/officeDocument/2006/relationships/hyperlink" Target="http://timesofindia.indiatimes.com/city/bhubaneswar/Record-collection-from-Jagannath-temple-hundi/articleshow/5227878.cms" TargetMode="External"/><Relationship Id="rId5" Type="http://schemas.openxmlformats.org/officeDocument/2006/relationships/image" Target="../media/image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b="1" lang="en" sz="3600">
                <a:solidFill>
                  <a:srgbClr val="121212"/>
                </a:solidFill>
                <a:highlight>
                  <a:srgbClr val="FFFFFF"/>
                </a:highlight>
                <a:latin typeface="Alegreya"/>
                <a:ea typeface="Alegreya"/>
                <a:cs typeface="Alegreya"/>
                <a:sym typeface="Alegreya"/>
              </a:rPr>
              <a:t>Revered and Rich Temples of India</a:t>
            </a:r>
          </a:p>
          <a:p>
            <a:pPr lvl="0">
              <a:spcBef>
                <a:spcPts val="0"/>
              </a:spcBef>
              <a:buNone/>
            </a:pPr>
            <a:r>
              <a:t/>
            </a:r>
            <a:endParaRPr>
              <a:latin typeface="Alegreya"/>
              <a:ea typeface="Alegreya"/>
              <a:cs typeface="Alegreya"/>
              <a:sym typeface="Alegreya"/>
            </a:endParaRPr>
          </a:p>
        </p:txBody>
      </p:sp>
      <p:sp>
        <p:nvSpPr>
          <p:cNvPr id="67" name="Shape 67"/>
          <p:cNvSpPr txBox="1"/>
          <p:nvPr>
            <p:ph idx="1" type="subTitle"/>
          </p:nvPr>
        </p:nvSpPr>
        <p:spPr>
          <a:xfrm>
            <a:off x="2137225" y="2850039"/>
            <a:ext cx="4870500" cy="792600"/>
          </a:xfrm>
          <a:prstGeom prst="rect">
            <a:avLst/>
          </a:prstGeom>
        </p:spPr>
        <p:txBody>
          <a:bodyPr anchorCtr="0" anchor="t" bIns="91425" lIns="91425" rIns="91425" tIns="91425">
            <a:noAutofit/>
          </a:bodyPr>
          <a:lstStyle/>
          <a:p>
            <a:pPr lvl="0">
              <a:spcBef>
                <a:spcPts val="0"/>
              </a:spcBef>
              <a:buNone/>
            </a:pPr>
            <a:r>
              <a:rPr lang="en">
                <a:latin typeface="Alegreya"/>
                <a:ea typeface="Alegreya"/>
                <a:cs typeface="Alegreya"/>
                <a:sym typeface="Alegreya"/>
              </a:rPr>
              <a:t>Presented by  - Appa </a:t>
            </a:r>
            <a:r>
              <a:rPr lang="en" sz="1200">
                <a:latin typeface="Alegreya"/>
                <a:ea typeface="Alegreya"/>
                <a:cs typeface="Alegreya"/>
                <a:sym typeface="Alegreya"/>
              </a:rPr>
              <a:t>on 15 April 2016</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103550" y="180375"/>
            <a:ext cx="8520600" cy="8898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 sz="1300">
                <a:highlight>
                  <a:srgbClr val="FFFFFF"/>
                </a:highlight>
                <a:latin typeface="Alegreya"/>
                <a:ea typeface="Alegreya"/>
                <a:cs typeface="Alegreya"/>
                <a:sym typeface="Alegreya"/>
              </a:rPr>
              <a:t>Somnath Temple, Gujarat</a:t>
            </a:r>
          </a:p>
          <a:p>
            <a:pPr lvl="0" rtl="0">
              <a:lnSpc>
                <a:spcPct val="156521"/>
              </a:lnSpc>
              <a:spcBef>
                <a:spcPts val="0"/>
              </a:spcBef>
              <a:buNone/>
            </a:pPr>
            <a:r>
              <a:rPr lang="en" sz="1200">
                <a:solidFill>
                  <a:srgbClr val="1B2430"/>
                </a:solidFill>
                <a:highlight>
                  <a:srgbClr val="FFFFFF"/>
                </a:highlight>
                <a:latin typeface="Alegreya"/>
                <a:ea typeface="Alegreya"/>
                <a:cs typeface="Alegreya"/>
                <a:sym typeface="Alegreya"/>
              </a:rPr>
              <a:t>Location:</a:t>
            </a:r>
            <a:r>
              <a:rPr lang="en" sz="1200">
                <a:highlight>
                  <a:srgbClr val="FFFFFF"/>
                </a:highlight>
                <a:latin typeface="Alegreya"/>
                <a:ea typeface="Alegreya"/>
                <a:cs typeface="Alegreya"/>
                <a:sym typeface="Alegreya"/>
              </a:rPr>
              <a:t> Prabhas Kshetra near Veraval in Saurashtra, Gujarat</a:t>
            </a: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sz="10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b="1" sz="1300">
              <a:highlight>
                <a:srgbClr val="FFFFFF"/>
              </a:highlight>
            </a:endParaRPr>
          </a:p>
          <a:p>
            <a:pPr lvl="0" rtl="0">
              <a:lnSpc>
                <a:spcPct val="115000"/>
              </a:lnSpc>
              <a:spcBef>
                <a:spcPts val="0"/>
              </a:spcBef>
              <a:buNone/>
            </a:pPr>
            <a:r>
              <a:t/>
            </a:r>
            <a:endParaRPr b="1" sz="1300">
              <a:highlight>
                <a:srgbClr val="FFFFFF"/>
              </a:highlight>
            </a:endParaRPr>
          </a:p>
          <a:p>
            <a:pPr lvl="0" rtl="0">
              <a:spcBef>
                <a:spcPts val="0"/>
              </a:spcBef>
              <a:buNone/>
            </a:pPr>
            <a:r>
              <a:t/>
            </a:r>
            <a:endParaRPr/>
          </a:p>
        </p:txBody>
      </p:sp>
      <p:sp>
        <p:nvSpPr>
          <p:cNvPr id="129" name="Shape 129"/>
          <p:cNvSpPr txBox="1"/>
          <p:nvPr>
            <p:ph idx="1" type="body"/>
          </p:nvPr>
        </p:nvSpPr>
        <p:spPr>
          <a:xfrm>
            <a:off x="103550" y="1242725"/>
            <a:ext cx="4464600" cy="3809700"/>
          </a:xfrm>
          <a:prstGeom prst="rect">
            <a:avLst/>
          </a:prstGeom>
        </p:spPr>
        <p:txBody>
          <a:bodyPr anchorCtr="0" anchor="t" bIns="91425" lIns="91425" rIns="91425" tIns="91425">
            <a:noAutofit/>
          </a:bodyPr>
          <a:lstStyle/>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A temple which had been looted and demolished by the invaders around 17 times for its brimming gold and silver repository,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Somnath Temple still possesses enough of assets to be called one of the richest temples in India.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Exclusive architectural design, immense religious significance and overall the involvement of advanced scientific method to the construction of this coastal temple make this religious site a traveller’s delight.</a:t>
            </a:r>
          </a:p>
          <a:p>
            <a:pPr lvl="0" rtl="0">
              <a:spcBef>
                <a:spcPts val="0"/>
              </a:spcBef>
              <a:spcAft>
                <a:spcPts val="0"/>
              </a:spcAft>
              <a:buNone/>
            </a:pPr>
            <a:r>
              <a:t/>
            </a:r>
            <a:endParaRPr sz="1400">
              <a:solidFill>
                <a:srgbClr val="666666"/>
              </a:solidFill>
              <a:highlight>
                <a:srgbClr val="FFFFFF"/>
              </a:highlight>
              <a:latin typeface="Times New Roman"/>
              <a:ea typeface="Times New Roman"/>
              <a:cs typeface="Times New Roman"/>
              <a:sym typeface="Times New Roman"/>
            </a:endParaRPr>
          </a:p>
          <a:p>
            <a:pPr lvl="0" rtl="0">
              <a:lnSpc>
                <a:spcPct val="156521"/>
              </a:lnSpc>
              <a:spcBef>
                <a:spcPts val="0"/>
              </a:spcBef>
              <a:spcAft>
                <a:spcPts val="0"/>
              </a:spcAft>
              <a:buNone/>
            </a:pPr>
            <a:r>
              <a:t/>
            </a:r>
            <a:endParaRPr sz="1400">
              <a:solidFill>
                <a:srgbClr val="666666"/>
              </a:solidFill>
              <a:highlight>
                <a:srgbClr val="FFFFFF"/>
              </a:highlight>
              <a:latin typeface="Times New Roman"/>
              <a:ea typeface="Times New Roman"/>
              <a:cs typeface="Times New Roman"/>
              <a:sym typeface="Times New Roman"/>
            </a:endParaRPr>
          </a:p>
        </p:txBody>
      </p:sp>
      <p:pic>
        <p:nvPicPr>
          <p:cNvPr id="130" name="Shape 130"/>
          <p:cNvPicPr preferRelativeResize="0"/>
          <p:nvPr/>
        </p:nvPicPr>
        <p:blipFill>
          <a:blip r:embed="rId3">
            <a:alphaModFix/>
          </a:blip>
          <a:stretch>
            <a:fillRect/>
          </a:stretch>
        </p:blipFill>
        <p:spPr>
          <a:xfrm>
            <a:off x="4708124" y="1070175"/>
            <a:ext cx="4311074" cy="303772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103550" y="180375"/>
            <a:ext cx="8520600" cy="8898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 sz="1300">
                <a:highlight>
                  <a:srgbClr val="FFFFFF"/>
                </a:highlight>
                <a:latin typeface="Alegreya"/>
                <a:ea typeface="Alegreya"/>
                <a:cs typeface="Alegreya"/>
                <a:sym typeface="Alegreya"/>
              </a:rPr>
              <a:t>Padmanabhaswamy Temple, Kerala. </a:t>
            </a:r>
          </a:p>
          <a:p>
            <a:pPr lvl="0" rtl="0">
              <a:lnSpc>
                <a:spcPct val="115000"/>
              </a:lnSpc>
              <a:spcBef>
                <a:spcPts val="1400"/>
              </a:spcBef>
              <a:spcAft>
                <a:spcPts val="400"/>
              </a:spcAft>
              <a:buNone/>
            </a:pPr>
            <a:r>
              <a:rPr lang="en" sz="1200">
                <a:solidFill>
                  <a:srgbClr val="1B2430"/>
                </a:solidFill>
                <a:highlight>
                  <a:srgbClr val="FFFFFF"/>
                </a:highlight>
                <a:latin typeface="Alegreya"/>
                <a:ea typeface="Alegreya"/>
                <a:cs typeface="Alegreya"/>
                <a:sym typeface="Alegreya"/>
              </a:rPr>
              <a:t>Location:</a:t>
            </a:r>
            <a:r>
              <a:rPr lang="en" sz="1200">
                <a:highlight>
                  <a:srgbClr val="FFFFFF"/>
                </a:highlight>
                <a:latin typeface="Alegreya"/>
                <a:ea typeface="Alegreya"/>
                <a:cs typeface="Alegreya"/>
                <a:sym typeface="Alegreya"/>
              </a:rPr>
              <a:t> W Nada, East Fort, in Thiruvananthapuram, Kerala</a:t>
            </a:r>
          </a:p>
          <a:p>
            <a:pPr lvl="0" rtl="0">
              <a:lnSpc>
                <a:spcPct val="115000"/>
              </a:lnSpc>
              <a:spcBef>
                <a:spcPts val="0"/>
              </a:spcBef>
              <a:buNone/>
            </a:pPr>
            <a:r>
              <a:t/>
            </a:r>
            <a:endParaRPr sz="1150">
              <a:highlight>
                <a:srgbClr val="FFFFFF"/>
              </a:highlight>
            </a:endParaRPr>
          </a:p>
          <a:p>
            <a:pPr lvl="0">
              <a:lnSpc>
                <a:spcPct val="115000"/>
              </a:lnSpc>
              <a:spcBef>
                <a:spcPts val="1400"/>
              </a:spcBef>
              <a:spcAft>
                <a:spcPts val="400"/>
              </a:spcAft>
              <a:buClr>
                <a:schemeClr val="dk1"/>
              </a:buClr>
              <a:buSzPct val="84615"/>
              <a:buFont typeface="Arial"/>
              <a:buNone/>
            </a:pPr>
            <a:r>
              <a:t/>
            </a:r>
            <a:endParaRPr b="1" sz="1300">
              <a:highlight>
                <a:srgbClr val="FFFFFF"/>
              </a:highlight>
            </a:endParaRPr>
          </a:p>
          <a:p>
            <a:pPr lvl="0">
              <a:lnSpc>
                <a:spcPct val="115000"/>
              </a:lnSpc>
              <a:spcBef>
                <a:spcPts val="0"/>
              </a:spcBef>
              <a:buClr>
                <a:schemeClr val="dk1"/>
              </a:buClr>
              <a:buSzPct val="84615"/>
              <a:buFont typeface="Arial"/>
              <a:buNone/>
            </a:pPr>
            <a:r>
              <a:t/>
            </a:r>
            <a:endParaRPr b="1" sz="1300">
              <a:highlight>
                <a:srgbClr val="FFFFFF"/>
              </a:highlight>
            </a:endParaRPr>
          </a:p>
          <a:p>
            <a:pPr lvl="0">
              <a:spcBef>
                <a:spcPts val="0"/>
              </a:spcBef>
              <a:buNone/>
            </a:pPr>
            <a:r>
              <a:t/>
            </a:r>
            <a:endParaRPr/>
          </a:p>
        </p:txBody>
      </p:sp>
      <p:sp>
        <p:nvSpPr>
          <p:cNvPr id="73" name="Shape 73"/>
          <p:cNvSpPr txBox="1"/>
          <p:nvPr>
            <p:ph idx="1" type="body"/>
          </p:nvPr>
        </p:nvSpPr>
        <p:spPr>
          <a:xfrm>
            <a:off x="103550" y="1242725"/>
            <a:ext cx="4678500" cy="3809700"/>
          </a:xfrm>
          <a:prstGeom prst="rect">
            <a:avLst/>
          </a:prstGeom>
        </p:spPr>
        <p:txBody>
          <a:bodyPr anchorCtr="0" anchor="t" bIns="91425" lIns="91425" rIns="91425" tIns="91425">
            <a:noAutofit/>
          </a:bodyPr>
          <a:lstStyle/>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richest temple in the country, the shrine of Lord Padmanabhaswamy possesses wealth of around $20 billion in six vaults of Gold. The Golden idol of Mahavishnu, found in this temple worth Rs. 500 Crore.</a:t>
            </a:r>
          </a:p>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Gold necklace adding charm to the divinity of the deity is 18 ft long and weighs around 2.5kg.</a:t>
            </a:r>
          </a:p>
          <a:p>
            <a:pPr indent="-317500" lvl="0" marL="45720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With recent discovery of “nelamalia” (underground room) more than 1lack crore worth its became richest temple in India.</a:t>
            </a:r>
          </a:p>
        </p:txBody>
      </p:sp>
      <p:pic>
        <p:nvPicPr>
          <p:cNvPr id="74" name="Shape 74"/>
          <p:cNvPicPr preferRelativeResize="0"/>
          <p:nvPr/>
        </p:nvPicPr>
        <p:blipFill>
          <a:blip r:embed="rId3">
            <a:alphaModFix/>
          </a:blip>
          <a:stretch>
            <a:fillRect/>
          </a:stretch>
        </p:blipFill>
        <p:spPr>
          <a:xfrm>
            <a:off x="4867325" y="65000"/>
            <a:ext cx="4199974" cy="498714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0" y="65300"/>
            <a:ext cx="5040000" cy="8898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 sz="1300">
                <a:highlight>
                  <a:srgbClr val="FFFFFF"/>
                </a:highlight>
                <a:latin typeface="Alegreya"/>
                <a:ea typeface="Alegreya"/>
                <a:cs typeface="Alegreya"/>
                <a:sym typeface="Alegreya"/>
              </a:rPr>
              <a:t>Tirumala Tirupati Venkateswara Temple, Andhra Pradesh</a:t>
            </a:r>
          </a:p>
          <a:p>
            <a:pPr lvl="0" rtl="0">
              <a:lnSpc>
                <a:spcPct val="115000"/>
              </a:lnSpc>
              <a:spcBef>
                <a:spcPts val="1400"/>
              </a:spcBef>
              <a:spcAft>
                <a:spcPts val="400"/>
              </a:spcAft>
              <a:buNone/>
            </a:pPr>
            <a:r>
              <a:rPr lang="en" sz="1200">
                <a:solidFill>
                  <a:srgbClr val="1B2430"/>
                </a:solidFill>
                <a:highlight>
                  <a:srgbClr val="FFFFFF"/>
                </a:highlight>
                <a:latin typeface="Alegreya"/>
                <a:ea typeface="Alegreya"/>
                <a:cs typeface="Alegreya"/>
                <a:sym typeface="Alegreya"/>
              </a:rPr>
              <a:t>Location:</a:t>
            </a:r>
            <a:r>
              <a:rPr lang="en" sz="1200">
                <a:highlight>
                  <a:srgbClr val="FFFFFF"/>
                </a:highlight>
                <a:latin typeface="Alegreya"/>
                <a:ea typeface="Alegreya"/>
                <a:cs typeface="Alegreya"/>
                <a:sym typeface="Alegreya"/>
              </a:rPr>
              <a:t> S Mada Street, Tirumala, Tirupati, Andhra Pradesh</a:t>
            </a: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sz="1000">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b="1" sz="1300">
              <a:highlight>
                <a:srgbClr val="FFFFFF"/>
              </a:highlight>
            </a:endParaRPr>
          </a:p>
          <a:p>
            <a:pPr lvl="0" rtl="0">
              <a:lnSpc>
                <a:spcPct val="115000"/>
              </a:lnSpc>
              <a:spcBef>
                <a:spcPts val="0"/>
              </a:spcBef>
              <a:buNone/>
            </a:pPr>
            <a:r>
              <a:t/>
            </a:r>
            <a:endParaRPr b="1" sz="1300">
              <a:highlight>
                <a:srgbClr val="FFFFFF"/>
              </a:highlight>
            </a:endParaRPr>
          </a:p>
          <a:p>
            <a:pPr lvl="0" rtl="0">
              <a:spcBef>
                <a:spcPts val="0"/>
              </a:spcBef>
              <a:buNone/>
            </a:pPr>
            <a:r>
              <a:t/>
            </a:r>
            <a:endParaRPr/>
          </a:p>
        </p:txBody>
      </p:sp>
      <p:sp>
        <p:nvSpPr>
          <p:cNvPr id="80" name="Shape 80"/>
          <p:cNvSpPr txBox="1"/>
          <p:nvPr>
            <p:ph idx="1" type="body"/>
          </p:nvPr>
        </p:nvSpPr>
        <p:spPr>
          <a:xfrm>
            <a:off x="103550" y="1242725"/>
            <a:ext cx="4678500" cy="3809700"/>
          </a:xfrm>
          <a:prstGeom prst="rect">
            <a:avLst/>
          </a:prstGeom>
        </p:spPr>
        <p:txBody>
          <a:bodyPr anchorCtr="0" anchor="t" bIns="91425" lIns="91425" rIns="91425" tIns="91425">
            <a:noAutofit/>
          </a:bodyPr>
          <a:lstStyle/>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May be till last decade, Tirupati temple was believed to be the richest temple in the country. But after the reports disclosing the unbelievable amount of assets possessed by Padmanabhaswamy Temple, Tirupati has gone down to the second position in terms of possessing wealth</a:t>
            </a:r>
          </a:p>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 Everyday around 60,000 devotees </a:t>
            </a:r>
          </a:p>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presiding deity of the temple, Lord Venkateswara is clad with 1000kgs of Gold. </a:t>
            </a:r>
          </a:p>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annual income out of selling laddus is around 11million dollars. </a:t>
            </a:r>
          </a:p>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It is estimated that the temple gets donation of around 650 crore every year.</a:t>
            </a:r>
          </a:p>
        </p:txBody>
      </p:sp>
      <p:pic>
        <p:nvPicPr>
          <p:cNvPr id="81" name="Shape 81"/>
          <p:cNvPicPr preferRelativeResize="0"/>
          <p:nvPr/>
        </p:nvPicPr>
        <p:blipFill>
          <a:blip r:embed="rId3">
            <a:alphaModFix/>
          </a:blip>
          <a:stretch>
            <a:fillRect/>
          </a:stretch>
        </p:blipFill>
        <p:spPr>
          <a:xfrm>
            <a:off x="4782049" y="361975"/>
            <a:ext cx="4299675" cy="441954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103550" y="180375"/>
            <a:ext cx="8520600" cy="8898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 sz="1300">
                <a:highlight>
                  <a:srgbClr val="FFFFFF"/>
                </a:highlight>
                <a:latin typeface="Alegreya"/>
                <a:ea typeface="Alegreya"/>
                <a:cs typeface="Alegreya"/>
                <a:sym typeface="Alegreya"/>
              </a:rPr>
              <a:t>Shirdi Saibaba</a:t>
            </a:r>
          </a:p>
          <a:p>
            <a:pPr lvl="0" rtl="0">
              <a:lnSpc>
                <a:spcPct val="156521"/>
              </a:lnSpc>
              <a:spcBef>
                <a:spcPts val="0"/>
              </a:spcBef>
              <a:buNone/>
            </a:pPr>
            <a:r>
              <a:rPr lang="en" sz="1200">
                <a:solidFill>
                  <a:srgbClr val="1B2430"/>
                </a:solidFill>
                <a:highlight>
                  <a:srgbClr val="FFFFFF"/>
                </a:highlight>
                <a:latin typeface="Alegreya"/>
                <a:ea typeface="Alegreya"/>
                <a:cs typeface="Alegreya"/>
                <a:sym typeface="Alegreya"/>
              </a:rPr>
              <a:t>Location:</a:t>
            </a:r>
            <a:r>
              <a:rPr lang="en" sz="1200">
                <a:highlight>
                  <a:srgbClr val="FFFFFF"/>
                </a:highlight>
                <a:latin typeface="Alegreya"/>
                <a:ea typeface="Alegreya"/>
                <a:cs typeface="Alegreya"/>
                <a:sym typeface="Alegreya"/>
              </a:rPr>
              <a:t> Shirdi in Rahata Taluka of Ahmednagar District, Maharashtra</a:t>
            </a: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sz="10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b="1" sz="1300">
              <a:highlight>
                <a:srgbClr val="FFFFFF"/>
              </a:highlight>
            </a:endParaRPr>
          </a:p>
          <a:p>
            <a:pPr lvl="0" rtl="0">
              <a:lnSpc>
                <a:spcPct val="115000"/>
              </a:lnSpc>
              <a:spcBef>
                <a:spcPts val="0"/>
              </a:spcBef>
              <a:buNone/>
            </a:pPr>
            <a:r>
              <a:t/>
            </a:r>
            <a:endParaRPr b="1" sz="1300">
              <a:highlight>
                <a:srgbClr val="FFFFFF"/>
              </a:highlight>
            </a:endParaRPr>
          </a:p>
          <a:p>
            <a:pPr lvl="0" rtl="0">
              <a:spcBef>
                <a:spcPts val="0"/>
              </a:spcBef>
              <a:buNone/>
            </a:pPr>
            <a:r>
              <a:t/>
            </a:r>
            <a:endParaRPr/>
          </a:p>
        </p:txBody>
      </p:sp>
      <p:sp>
        <p:nvSpPr>
          <p:cNvPr id="87" name="Shape 87"/>
          <p:cNvSpPr txBox="1"/>
          <p:nvPr>
            <p:ph idx="1" type="body"/>
          </p:nvPr>
        </p:nvSpPr>
        <p:spPr>
          <a:xfrm>
            <a:off x="103550" y="1242725"/>
            <a:ext cx="4678500" cy="3809700"/>
          </a:xfrm>
          <a:prstGeom prst="rect">
            <a:avLst/>
          </a:prstGeom>
        </p:spPr>
        <p:txBody>
          <a:bodyPr anchorCtr="0" anchor="t" bIns="91425" lIns="91425" rIns="91425" tIns="91425">
            <a:noAutofit/>
          </a:bodyPr>
          <a:lstStyle/>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Visited by the people of all religions this divine travel destination.</a:t>
            </a:r>
          </a:p>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Gold and silver jewellery worth approximately Rs 32 crore and silver coins worth more than Rs 6 lakh. </a:t>
            </a:r>
          </a:p>
          <a:p>
            <a:pPr indent="-317500" lvl="0" marL="457200" rtl="0">
              <a:spcBef>
                <a:spcPts val="0"/>
              </a:spcBef>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annual donation received by the temple reaches up to an amount of around 360crore.</a:t>
            </a:r>
          </a:p>
        </p:txBody>
      </p:sp>
      <p:pic>
        <p:nvPicPr>
          <p:cNvPr id="88" name="Shape 88"/>
          <p:cNvPicPr preferRelativeResize="0"/>
          <p:nvPr/>
        </p:nvPicPr>
        <p:blipFill>
          <a:blip r:embed="rId3">
            <a:alphaModFix/>
          </a:blip>
          <a:stretch>
            <a:fillRect/>
          </a:stretch>
        </p:blipFill>
        <p:spPr>
          <a:xfrm>
            <a:off x="4913375" y="955075"/>
            <a:ext cx="4128825" cy="3912274"/>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103550" y="180375"/>
            <a:ext cx="8520600" cy="8898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 sz="1300">
                <a:highlight>
                  <a:srgbClr val="FFFFFF"/>
                </a:highlight>
                <a:latin typeface="Alegreya"/>
                <a:ea typeface="Alegreya"/>
                <a:cs typeface="Alegreya"/>
                <a:sym typeface="Alegreya"/>
              </a:rPr>
              <a:t>Vaishno Devi Temple, Jammu</a:t>
            </a:r>
          </a:p>
          <a:p>
            <a:pPr lvl="0" rtl="0">
              <a:lnSpc>
                <a:spcPct val="156521"/>
              </a:lnSpc>
              <a:spcBef>
                <a:spcPts val="0"/>
              </a:spcBef>
              <a:buNone/>
            </a:pPr>
            <a:r>
              <a:rPr lang="en" sz="1200">
                <a:solidFill>
                  <a:srgbClr val="1B2430"/>
                </a:solidFill>
                <a:highlight>
                  <a:srgbClr val="FFFFFF"/>
                </a:highlight>
                <a:latin typeface="Alegreya"/>
                <a:ea typeface="Alegreya"/>
                <a:cs typeface="Alegreya"/>
                <a:sym typeface="Alegreya"/>
              </a:rPr>
              <a:t>Location:</a:t>
            </a:r>
            <a:r>
              <a:rPr lang="en" sz="1200">
                <a:highlight>
                  <a:srgbClr val="FFFFFF"/>
                </a:highlight>
                <a:latin typeface="Alegreya"/>
                <a:ea typeface="Alegreya"/>
                <a:cs typeface="Alegreya"/>
                <a:sym typeface="Alegreya"/>
              </a:rPr>
              <a:t> Katra, Jammu and Kashmir</a:t>
            </a: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sz="10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b="1" sz="1300">
              <a:highlight>
                <a:srgbClr val="FFFFFF"/>
              </a:highlight>
            </a:endParaRPr>
          </a:p>
          <a:p>
            <a:pPr lvl="0" rtl="0">
              <a:lnSpc>
                <a:spcPct val="115000"/>
              </a:lnSpc>
              <a:spcBef>
                <a:spcPts val="0"/>
              </a:spcBef>
              <a:buNone/>
            </a:pPr>
            <a:r>
              <a:t/>
            </a:r>
            <a:endParaRPr b="1" sz="1300">
              <a:highlight>
                <a:srgbClr val="FFFFFF"/>
              </a:highlight>
            </a:endParaRPr>
          </a:p>
          <a:p>
            <a:pPr lvl="0" rtl="0">
              <a:spcBef>
                <a:spcPts val="0"/>
              </a:spcBef>
              <a:buNone/>
            </a:pPr>
            <a:r>
              <a:t/>
            </a:r>
            <a:endParaRPr/>
          </a:p>
        </p:txBody>
      </p:sp>
      <p:sp>
        <p:nvSpPr>
          <p:cNvPr id="94" name="Shape 94"/>
          <p:cNvSpPr txBox="1"/>
          <p:nvPr>
            <p:ph idx="1" type="body"/>
          </p:nvPr>
        </p:nvSpPr>
        <p:spPr>
          <a:xfrm>
            <a:off x="103550" y="1242725"/>
            <a:ext cx="4361100" cy="3809700"/>
          </a:xfrm>
          <a:prstGeom prst="rect">
            <a:avLst/>
          </a:prstGeom>
        </p:spPr>
        <p:txBody>
          <a:bodyPr anchorCtr="0" anchor="t" bIns="91425" lIns="91425" rIns="91425" tIns="91425">
            <a:noAutofit/>
          </a:bodyPr>
          <a:lstStyle/>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One of the oldest and richest temples in India.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shrine of Mata Vaishno Devi is visited by millions of devotees from across the world.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Centre of deep rooted religious beliefs of the Hindus.</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temple has an annual income of around 500 crore.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Every year around 8 million pilgrims visit this temple and it is claimed to be the second most visited temple in India after Tirupati.</a:t>
            </a:r>
          </a:p>
          <a:p>
            <a:pPr lvl="0" rtl="0">
              <a:spcBef>
                <a:spcPts val="0"/>
              </a:spcBef>
              <a:spcAft>
                <a:spcPts val="0"/>
              </a:spcAft>
              <a:buNone/>
            </a:pPr>
            <a:r>
              <a:t/>
            </a:r>
            <a:endParaRPr sz="1400">
              <a:solidFill>
                <a:srgbClr val="666666"/>
              </a:solidFill>
              <a:highlight>
                <a:srgbClr val="FFFFFF"/>
              </a:highlight>
              <a:latin typeface="Times New Roman"/>
              <a:ea typeface="Times New Roman"/>
              <a:cs typeface="Times New Roman"/>
              <a:sym typeface="Times New Roman"/>
            </a:endParaRPr>
          </a:p>
          <a:p>
            <a:pPr lvl="0" rtl="0">
              <a:spcBef>
                <a:spcPts val="0"/>
              </a:spcBef>
              <a:buNone/>
            </a:pPr>
            <a:r>
              <a:t/>
            </a:r>
            <a:endParaRPr sz="1400">
              <a:solidFill>
                <a:srgbClr val="666666"/>
              </a:solidFill>
              <a:highlight>
                <a:srgbClr val="FFFFFF"/>
              </a:highlight>
              <a:latin typeface="Times New Roman"/>
              <a:ea typeface="Times New Roman"/>
              <a:cs typeface="Times New Roman"/>
              <a:sym typeface="Times New Roman"/>
            </a:endParaRPr>
          </a:p>
        </p:txBody>
      </p:sp>
      <p:pic>
        <p:nvPicPr>
          <p:cNvPr id="95" name="Shape 95"/>
          <p:cNvPicPr preferRelativeResize="0"/>
          <p:nvPr/>
        </p:nvPicPr>
        <p:blipFill>
          <a:blip r:embed="rId3">
            <a:alphaModFix/>
          </a:blip>
          <a:stretch>
            <a:fillRect/>
          </a:stretch>
        </p:blipFill>
        <p:spPr>
          <a:xfrm>
            <a:off x="4464599" y="835425"/>
            <a:ext cx="4587349" cy="380969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103550" y="180375"/>
            <a:ext cx="8520600" cy="8898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 sz="1300">
                <a:highlight>
                  <a:srgbClr val="FFFFFF"/>
                </a:highlight>
                <a:latin typeface="Alegreya"/>
                <a:ea typeface="Alegreya"/>
                <a:cs typeface="Alegreya"/>
                <a:sym typeface="Alegreya"/>
              </a:rPr>
              <a:t>Golden Temple, Amritsar</a:t>
            </a:r>
          </a:p>
          <a:p>
            <a:pPr lvl="0" rtl="0">
              <a:lnSpc>
                <a:spcPct val="156521"/>
              </a:lnSpc>
              <a:spcBef>
                <a:spcPts val="0"/>
              </a:spcBef>
              <a:buNone/>
            </a:pPr>
            <a:r>
              <a:rPr lang="en" sz="1200">
                <a:solidFill>
                  <a:srgbClr val="1B2430"/>
                </a:solidFill>
                <a:highlight>
                  <a:srgbClr val="FFFFFF"/>
                </a:highlight>
                <a:latin typeface="Alegreya"/>
                <a:ea typeface="Alegreya"/>
                <a:cs typeface="Alegreya"/>
                <a:sym typeface="Alegreya"/>
              </a:rPr>
              <a:t>Location:</a:t>
            </a:r>
            <a:r>
              <a:rPr lang="en" sz="1200">
                <a:highlight>
                  <a:srgbClr val="FFFFFF"/>
                </a:highlight>
                <a:latin typeface="Alegreya"/>
                <a:ea typeface="Alegreya"/>
                <a:cs typeface="Alegreya"/>
                <a:sym typeface="Alegreya"/>
              </a:rPr>
              <a:t> Amritsar, Punjab</a:t>
            </a: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sz="10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b="1" sz="1300">
              <a:highlight>
                <a:srgbClr val="FFFFFF"/>
              </a:highlight>
            </a:endParaRPr>
          </a:p>
          <a:p>
            <a:pPr lvl="0" rtl="0">
              <a:lnSpc>
                <a:spcPct val="115000"/>
              </a:lnSpc>
              <a:spcBef>
                <a:spcPts val="0"/>
              </a:spcBef>
              <a:buNone/>
            </a:pPr>
            <a:r>
              <a:t/>
            </a:r>
            <a:endParaRPr b="1" sz="1300">
              <a:highlight>
                <a:srgbClr val="FFFFFF"/>
              </a:highlight>
            </a:endParaRPr>
          </a:p>
          <a:p>
            <a:pPr lvl="0" rtl="0">
              <a:spcBef>
                <a:spcPts val="0"/>
              </a:spcBef>
              <a:buNone/>
            </a:pPr>
            <a:r>
              <a:t/>
            </a:r>
            <a:endParaRPr/>
          </a:p>
        </p:txBody>
      </p:sp>
      <p:sp>
        <p:nvSpPr>
          <p:cNvPr id="101" name="Shape 101"/>
          <p:cNvSpPr txBox="1"/>
          <p:nvPr>
            <p:ph idx="1" type="body"/>
          </p:nvPr>
        </p:nvSpPr>
        <p:spPr>
          <a:xfrm>
            <a:off x="103550" y="1242725"/>
            <a:ext cx="4678500" cy="3809700"/>
          </a:xfrm>
          <a:prstGeom prst="rect">
            <a:avLst/>
          </a:prstGeom>
        </p:spPr>
        <p:txBody>
          <a:bodyPr anchorCtr="0" anchor="t" bIns="91425" lIns="91425" rIns="91425" tIns="91425">
            <a:noAutofit/>
          </a:bodyPr>
          <a:lstStyle/>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most famous religious centre of the Sikh Community</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canopy of the temple is made of gold. The altar on which the holy book Guru Granth Sahib is kept is studded with precious diamonds and bright stones.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It is estimated that on an average around 40,000 visitors throng here in Golden Temple every day.</a:t>
            </a:r>
          </a:p>
        </p:txBody>
      </p:sp>
      <p:pic>
        <p:nvPicPr>
          <p:cNvPr id="102" name="Shape 102"/>
          <p:cNvPicPr preferRelativeResize="0"/>
          <p:nvPr/>
        </p:nvPicPr>
        <p:blipFill>
          <a:blip r:embed="rId3">
            <a:alphaModFix/>
          </a:blip>
          <a:stretch>
            <a:fillRect/>
          </a:stretch>
        </p:blipFill>
        <p:spPr>
          <a:xfrm>
            <a:off x="4662725" y="1171125"/>
            <a:ext cx="4393050" cy="358115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103550" y="180375"/>
            <a:ext cx="8520600" cy="8898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 sz="1300">
                <a:highlight>
                  <a:srgbClr val="FFFFFF"/>
                </a:highlight>
                <a:latin typeface="Alegreya"/>
                <a:ea typeface="Alegreya"/>
                <a:cs typeface="Alegreya"/>
                <a:sym typeface="Alegreya"/>
              </a:rPr>
              <a:t>Meenakshi Temple, Madurai</a:t>
            </a:r>
          </a:p>
          <a:p>
            <a:pPr lvl="0" rtl="0">
              <a:lnSpc>
                <a:spcPct val="156521"/>
              </a:lnSpc>
              <a:spcBef>
                <a:spcPts val="0"/>
              </a:spcBef>
              <a:buNone/>
            </a:pPr>
            <a:r>
              <a:rPr lang="en" sz="1200">
                <a:solidFill>
                  <a:srgbClr val="1B2430"/>
                </a:solidFill>
                <a:highlight>
                  <a:srgbClr val="FFFFFF"/>
                </a:highlight>
                <a:latin typeface="Alegreya"/>
                <a:ea typeface="Alegreya"/>
                <a:cs typeface="Alegreya"/>
                <a:sym typeface="Alegreya"/>
              </a:rPr>
              <a:t>Location:</a:t>
            </a:r>
            <a:r>
              <a:rPr lang="en" sz="1200">
                <a:highlight>
                  <a:srgbClr val="FFFFFF"/>
                </a:highlight>
                <a:latin typeface="Alegreya"/>
                <a:ea typeface="Alegreya"/>
                <a:cs typeface="Alegreya"/>
                <a:sym typeface="Alegreya"/>
              </a:rPr>
              <a:t> Madurai, Tamil Nadu</a:t>
            </a: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sz="10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b="1" sz="1300">
              <a:highlight>
                <a:srgbClr val="FFFFFF"/>
              </a:highlight>
            </a:endParaRPr>
          </a:p>
          <a:p>
            <a:pPr lvl="0" rtl="0">
              <a:lnSpc>
                <a:spcPct val="115000"/>
              </a:lnSpc>
              <a:spcBef>
                <a:spcPts val="0"/>
              </a:spcBef>
              <a:buNone/>
            </a:pPr>
            <a:r>
              <a:t/>
            </a:r>
            <a:endParaRPr b="1" sz="1300">
              <a:highlight>
                <a:srgbClr val="FFFFFF"/>
              </a:highlight>
            </a:endParaRPr>
          </a:p>
          <a:p>
            <a:pPr lvl="0" rtl="0">
              <a:spcBef>
                <a:spcPts val="0"/>
              </a:spcBef>
              <a:buNone/>
            </a:pPr>
            <a:r>
              <a:t/>
            </a:r>
            <a:endParaRPr/>
          </a:p>
        </p:txBody>
      </p:sp>
      <p:sp>
        <p:nvSpPr>
          <p:cNvPr id="108" name="Shape 108"/>
          <p:cNvSpPr txBox="1"/>
          <p:nvPr>
            <p:ph idx="1" type="body"/>
          </p:nvPr>
        </p:nvSpPr>
        <p:spPr>
          <a:xfrm>
            <a:off x="103550" y="1242725"/>
            <a:ext cx="4678500" cy="3809700"/>
          </a:xfrm>
          <a:prstGeom prst="rect">
            <a:avLst/>
          </a:prstGeom>
        </p:spPr>
        <p:txBody>
          <a:bodyPr anchorCtr="0" anchor="t" bIns="91425" lIns="91425" rIns="91425" tIns="91425">
            <a:noAutofit/>
          </a:bodyPr>
          <a:lstStyle/>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One of the few temples in India that receives 20-30k people every day.</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Meenakshi Temple earns revenue of around 60million every year.</a:t>
            </a:r>
          </a:p>
          <a:p>
            <a:pPr lvl="0" rtl="0">
              <a:lnSpc>
                <a:spcPct val="156521"/>
              </a:lnSpc>
              <a:spcBef>
                <a:spcPts val="0"/>
              </a:spcBef>
              <a:spcAft>
                <a:spcPts val="0"/>
              </a:spcAft>
              <a:buNone/>
            </a:pPr>
            <a:r>
              <a:t/>
            </a:r>
            <a:endParaRPr sz="1400">
              <a:solidFill>
                <a:srgbClr val="666666"/>
              </a:solidFill>
              <a:highlight>
                <a:srgbClr val="FFFFFF"/>
              </a:highlight>
              <a:latin typeface="Times New Roman"/>
              <a:ea typeface="Times New Roman"/>
              <a:cs typeface="Times New Roman"/>
              <a:sym typeface="Times New Roman"/>
            </a:endParaRPr>
          </a:p>
        </p:txBody>
      </p:sp>
      <p:pic>
        <p:nvPicPr>
          <p:cNvPr id="109" name="Shape 109"/>
          <p:cNvPicPr preferRelativeResize="0"/>
          <p:nvPr/>
        </p:nvPicPr>
        <p:blipFill>
          <a:blip r:embed="rId3">
            <a:alphaModFix/>
          </a:blip>
          <a:stretch>
            <a:fillRect/>
          </a:stretch>
        </p:blipFill>
        <p:spPr>
          <a:xfrm>
            <a:off x="4782050" y="926674"/>
            <a:ext cx="4310849" cy="3140357"/>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103550" y="180375"/>
            <a:ext cx="8520600" cy="8898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 sz="1300">
                <a:highlight>
                  <a:srgbClr val="FFFFFF"/>
                </a:highlight>
                <a:latin typeface="Alegreya"/>
                <a:ea typeface="Alegreya"/>
                <a:cs typeface="Alegreya"/>
                <a:sym typeface="Alegreya"/>
              </a:rPr>
              <a:t>Jagannath Temple, Puri</a:t>
            </a:r>
          </a:p>
          <a:p>
            <a:pPr lvl="0" rtl="0">
              <a:lnSpc>
                <a:spcPct val="156521"/>
              </a:lnSpc>
              <a:spcBef>
                <a:spcPts val="0"/>
              </a:spcBef>
              <a:buNone/>
            </a:pPr>
            <a:r>
              <a:rPr lang="en" sz="1200">
                <a:solidFill>
                  <a:srgbClr val="1B2430"/>
                </a:solidFill>
                <a:highlight>
                  <a:srgbClr val="FFFFFF"/>
                </a:highlight>
                <a:latin typeface="Alegreya"/>
                <a:ea typeface="Alegreya"/>
                <a:cs typeface="Alegreya"/>
                <a:sym typeface="Alegreya"/>
              </a:rPr>
              <a:t>Location:</a:t>
            </a:r>
            <a:r>
              <a:rPr lang="en" sz="1200">
                <a:highlight>
                  <a:srgbClr val="FFFFFF"/>
                </a:highlight>
                <a:latin typeface="Alegreya"/>
                <a:ea typeface="Alegreya"/>
                <a:cs typeface="Alegreya"/>
                <a:sym typeface="Alegreya"/>
              </a:rPr>
              <a:t> Grand Road, Puri, Odisha</a:t>
            </a: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sz="10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b="1" sz="1300">
              <a:highlight>
                <a:srgbClr val="FFFFFF"/>
              </a:highlight>
            </a:endParaRPr>
          </a:p>
          <a:p>
            <a:pPr lvl="0" rtl="0">
              <a:lnSpc>
                <a:spcPct val="115000"/>
              </a:lnSpc>
              <a:spcBef>
                <a:spcPts val="0"/>
              </a:spcBef>
              <a:buNone/>
            </a:pPr>
            <a:r>
              <a:t/>
            </a:r>
            <a:endParaRPr b="1" sz="1300">
              <a:highlight>
                <a:srgbClr val="FFFFFF"/>
              </a:highlight>
            </a:endParaRPr>
          </a:p>
          <a:p>
            <a:pPr lvl="0" rtl="0">
              <a:spcBef>
                <a:spcPts val="0"/>
              </a:spcBef>
              <a:buNone/>
            </a:pPr>
            <a:r>
              <a:t/>
            </a:r>
            <a:endParaRPr/>
          </a:p>
        </p:txBody>
      </p:sp>
      <p:sp>
        <p:nvSpPr>
          <p:cNvPr id="115" name="Shape 115"/>
          <p:cNvSpPr txBox="1"/>
          <p:nvPr>
            <p:ph idx="1" type="body"/>
          </p:nvPr>
        </p:nvSpPr>
        <p:spPr>
          <a:xfrm>
            <a:off x="103550" y="1242725"/>
            <a:ext cx="4441500" cy="3809700"/>
          </a:xfrm>
          <a:prstGeom prst="rect">
            <a:avLst/>
          </a:prstGeom>
        </p:spPr>
        <p:txBody>
          <a:bodyPr anchorCtr="0" anchor="t" bIns="91425" lIns="91425" rIns="91425" tIns="91425">
            <a:noAutofit/>
          </a:bodyPr>
          <a:lstStyle/>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According to a </a:t>
            </a:r>
            <a:r>
              <a:rPr lang="en" sz="1400">
                <a:solidFill>
                  <a:srgbClr val="666666"/>
                </a:solidFill>
                <a:highlight>
                  <a:srgbClr val="FFFFFF"/>
                </a:highlight>
                <a:latin typeface="Times New Roman"/>
                <a:ea typeface="Times New Roman"/>
                <a:cs typeface="Times New Roman"/>
                <a:sym typeface="Times New Roman"/>
                <a:hlinkClick r:id="rId3"/>
              </a:rPr>
              <a:t>report</a:t>
            </a:r>
            <a:r>
              <a:rPr lang="en" sz="1400">
                <a:solidFill>
                  <a:srgbClr val="666666"/>
                </a:solidFill>
                <a:highlight>
                  <a:srgbClr val="FFFFFF"/>
                </a:highlight>
                <a:latin typeface="Times New Roman"/>
                <a:ea typeface="Times New Roman"/>
                <a:cs typeface="Times New Roman"/>
                <a:sym typeface="Times New Roman"/>
              </a:rPr>
              <a:t> published in 2010, the bank deposits of Lord Jagannath Temple was about to reach 150 crore.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temple receives donation of around Rs. 15,000 to 20,000 with six times more donations in festive season.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More than 30,000 devotees throng the shrine everyday and around 70,000 per day in festive season.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A European devotee once </a:t>
            </a:r>
            <a:r>
              <a:rPr lang="en" sz="1400">
                <a:solidFill>
                  <a:srgbClr val="666666"/>
                </a:solidFill>
                <a:highlight>
                  <a:srgbClr val="FFFFFF"/>
                </a:highlight>
                <a:latin typeface="Times New Roman"/>
                <a:ea typeface="Times New Roman"/>
                <a:cs typeface="Times New Roman"/>
                <a:sym typeface="Times New Roman"/>
                <a:hlinkClick r:id="rId4"/>
              </a:rPr>
              <a:t>donated 1.72 crore rupees</a:t>
            </a:r>
            <a:r>
              <a:rPr lang="en" sz="1400">
                <a:solidFill>
                  <a:srgbClr val="666666"/>
                </a:solidFill>
                <a:highlight>
                  <a:srgbClr val="FFFFFF"/>
                </a:highlight>
                <a:latin typeface="Times New Roman"/>
                <a:ea typeface="Times New Roman"/>
                <a:cs typeface="Times New Roman"/>
                <a:sym typeface="Times New Roman"/>
              </a:rPr>
              <a:t> through State Bank of India.</a:t>
            </a:r>
          </a:p>
          <a:p>
            <a:pPr lvl="0" rtl="0">
              <a:lnSpc>
                <a:spcPct val="156521"/>
              </a:lnSpc>
              <a:spcBef>
                <a:spcPts val="0"/>
              </a:spcBef>
              <a:spcAft>
                <a:spcPts val="0"/>
              </a:spcAft>
              <a:buNone/>
            </a:pPr>
            <a:r>
              <a:t/>
            </a:r>
            <a:endParaRPr sz="1400">
              <a:solidFill>
                <a:srgbClr val="666666"/>
              </a:solidFill>
              <a:highlight>
                <a:srgbClr val="FFFFFF"/>
              </a:highlight>
              <a:latin typeface="Times New Roman"/>
              <a:ea typeface="Times New Roman"/>
              <a:cs typeface="Times New Roman"/>
              <a:sym typeface="Times New Roman"/>
            </a:endParaRPr>
          </a:p>
        </p:txBody>
      </p:sp>
      <p:pic>
        <p:nvPicPr>
          <p:cNvPr id="116" name="Shape 116"/>
          <p:cNvPicPr preferRelativeResize="0"/>
          <p:nvPr/>
        </p:nvPicPr>
        <p:blipFill>
          <a:blip r:embed="rId5">
            <a:alphaModFix/>
          </a:blip>
          <a:stretch>
            <a:fillRect/>
          </a:stretch>
        </p:blipFill>
        <p:spPr>
          <a:xfrm>
            <a:off x="4545050" y="1369324"/>
            <a:ext cx="4375349" cy="318735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103550" y="180375"/>
            <a:ext cx="8520600" cy="889800"/>
          </a:xfrm>
          <a:prstGeom prst="rect">
            <a:avLst/>
          </a:prstGeom>
        </p:spPr>
        <p:txBody>
          <a:bodyPr anchorCtr="0" anchor="t" bIns="91425" lIns="91425" rIns="91425" tIns="91425">
            <a:noAutofit/>
          </a:bodyPr>
          <a:lstStyle/>
          <a:p>
            <a:pPr lvl="0" rtl="0">
              <a:lnSpc>
                <a:spcPct val="115000"/>
              </a:lnSpc>
              <a:spcBef>
                <a:spcPts val="1400"/>
              </a:spcBef>
              <a:spcAft>
                <a:spcPts val="400"/>
              </a:spcAft>
              <a:buNone/>
            </a:pPr>
            <a:r>
              <a:rPr b="1" lang="en" sz="1300">
                <a:highlight>
                  <a:srgbClr val="FFFFFF"/>
                </a:highlight>
                <a:latin typeface="Alegreya"/>
                <a:ea typeface="Alegreya"/>
                <a:cs typeface="Alegreya"/>
                <a:sym typeface="Alegreya"/>
              </a:rPr>
              <a:t>Kashi Vishwanath Temple, Varanasi</a:t>
            </a:r>
          </a:p>
          <a:p>
            <a:pPr lvl="0" rtl="0">
              <a:lnSpc>
                <a:spcPct val="156521"/>
              </a:lnSpc>
              <a:spcBef>
                <a:spcPts val="0"/>
              </a:spcBef>
              <a:buNone/>
            </a:pPr>
            <a:r>
              <a:rPr lang="en" sz="1200">
                <a:solidFill>
                  <a:srgbClr val="1B2430"/>
                </a:solidFill>
                <a:highlight>
                  <a:srgbClr val="FFFFFF"/>
                </a:highlight>
                <a:latin typeface="Alegreya"/>
                <a:ea typeface="Alegreya"/>
                <a:cs typeface="Alegreya"/>
                <a:sym typeface="Alegreya"/>
              </a:rPr>
              <a:t>Location:</a:t>
            </a:r>
            <a:r>
              <a:rPr lang="en" sz="1200">
                <a:highlight>
                  <a:srgbClr val="FFFFFF"/>
                </a:highlight>
                <a:latin typeface="Alegreya"/>
                <a:ea typeface="Alegreya"/>
                <a:cs typeface="Alegreya"/>
                <a:sym typeface="Alegreya"/>
              </a:rPr>
              <a:t> Varanasi, Uttar Pradesh</a:t>
            </a: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56521"/>
              </a:lnSpc>
              <a:spcBef>
                <a:spcPts val="0"/>
              </a:spcBef>
              <a:buNone/>
            </a:pPr>
            <a:r>
              <a:t/>
            </a:r>
            <a:endParaRPr sz="12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sz="1000">
              <a:solidFill>
                <a:srgbClr val="1B2430"/>
              </a:solidFill>
              <a:highlight>
                <a:srgbClr val="FFFFFF"/>
              </a:highlight>
            </a:endParaRPr>
          </a:p>
          <a:p>
            <a:pPr lvl="0" rtl="0">
              <a:lnSpc>
                <a:spcPct val="115000"/>
              </a:lnSpc>
              <a:spcBef>
                <a:spcPts val="0"/>
              </a:spcBef>
              <a:buNone/>
            </a:pPr>
            <a:r>
              <a:t/>
            </a:r>
            <a:endParaRPr sz="1150">
              <a:highlight>
                <a:srgbClr val="FFFFFF"/>
              </a:highlight>
            </a:endParaRPr>
          </a:p>
          <a:p>
            <a:pPr lvl="0" rtl="0">
              <a:lnSpc>
                <a:spcPct val="115000"/>
              </a:lnSpc>
              <a:spcBef>
                <a:spcPts val="1400"/>
              </a:spcBef>
              <a:spcAft>
                <a:spcPts val="400"/>
              </a:spcAft>
              <a:buNone/>
            </a:pPr>
            <a:r>
              <a:t/>
            </a:r>
            <a:endParaRPr b="1" sz="1300">
              <a:highlight>
                <a:srgbClr val="FFFFFF"/>
              </a:highlight>
            </a:endParaRPr>
          </a:p>
          <a:p>
            <a:pPr lvl="0" rtl="0">
              <a:lnSpc>
                <a:spcPct val="115000"/>
              </a:lnSpc>
              <a:spcBef>
                <a:spcPts val="0"/>
              </a:spcBef>
              <a:buNone/>
            </a:pPr>
            <a:r>
              <a:t/>
            </a:r>
            <a:endParaRPr b="1" sz="1300">
              <a:highlight>
                <a:srgbClr val="FFFFFF"/>
              </a:highlight>
            </a:endParaRPr>
          </a:p>
          <a:p>
            <a:pPr lvl="0" rtl="0">
              <a:spcBef>
                <a:spcPts val="0"/>
              </a:spcBef>
              <a:buNone/>
            </a:pPr>
            <a:r>
              <a:t/>
            </a:r>
            <a:endParaRPr/>
          </a:p>
        </p:txBody>
      </p:sp>
      <p:sp>
        <p:nvSpPr>
          <p:cNvPr id="122" name="Shape 122"/>
          <p:cNvSpPr txBox="1"/>
          <p:nvPr>
            <p:ph idx="1" type="body"/>
          </p:nvPr>
        </p:nvSpPr>
        <p:spPr>
          <a:xfrm>
            <a:off x="103550" y="1242725"/>
            <a:ext cx="4678500" cy="3809700"/>
          </a:xfrm>
          <a:prstGeom prst="rect">
            <a:avLst/>
          </a:prstGeom>
        </p:spPr>
        <p:txBody>
          <a:bodyPr anchorCtr="0" anchor="t" bIns="91425" lIns="91425" rIns="91425" tIns="91425">
            <a:noAutofit/>
          </a:bodyPr>
          <a:lstStyle/>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One of the most celebrated religious travel destinations in the country,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Kashi Vishwanath Temple still stands in glory despite being looted and demolished several times in past.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It is estimated that around over 3 million domestic and 200,000 foreign tourists visit this temple annually. </a:t>
            </a:r>
          </a:p>
          <a:p>
            <a:pPr indent="-317500" lvl="0" marL="457200" rtl="0">
              <a:lnSpc>
                <a:spcPct val="156521"/>
              </a:lnSpc>
              <a:spcBef>
                <a:spcPts val="0"/>
              </a:spcBef>
              <a:spcAft>
                <a:spcPts val="0"/>
              </a:spcAft>
              <a:buClr>
                <a:srgbClr val="666666"/>
              </a:buClr>
              <a:buSzPct val="100000"/>
              <a:buFont typeface="Times New Roman"/>
            </a:pPr>
            <a:r>
              <a:rPr lang="en" sz="1400">
                <a:solidFill>
                  <a:srgbClr val="666666"/>
                </a:solidFill>
                <a:highlight>
                  <a:srgbClr val="FFFFFF"/>
                </a:highlight>
                <a:latin typeface="Times New Roman"/>
                <a:ea typeface="Times New Roman"/>
                <a:cs typeface="Times New Roman"/>
                <a:sym typeface="Times New Roman"/>
              </a:rPr>
              <a:t>The annual donations to Kashi Vishwanath come to a figure of around Rs 4-5 crore. Out of the three domes of the temple, two domes are gold plated.</a:t>
            </a:r>
          </a:p>
          <a:p>
            <a:pPr lvl="0" rtl="0">
              <a:spcBef>
                <a:spcPts val="0"/>
              </a:spcBef>
              <a:spcAft>
                <a:spcPts val="0"/>
              </a:spcAft>
              <a:buNone/>
            </a:pPr>
            <a:r>
              <a:t/>
            </a:r>
            <a:endParaRPr sz="1400">
              <a:solidFill>
                <a:srgbClr val="666666"/>
              </a:solidFill>
              <a:highlight>
                <a:srgbClr val="FFFFFF"/>
              </a:highlight>
              <a:latin typeface="Times New Roman"/>
              <a:ea typeface="Times New Roman"/>
              <a:cs typeface="Times New Roman"/>
              <a:sym typeface="Times New Roman"/>
            </a:endParaRPr>
          </a:p>
          <a:p>
            <a:pPr lvl="0" rtl="0">
              <a:lnSpc>
                <a:spcPct val="156521"/>
              </a:lnSpc>
              <a:spcBef>
                <a:spcPts val="0"/>
              </a:spcBef>
              <a:spcAft>
                <a:spcPts val="0"/>
              </a:spcAft>
              <a:buNone/>
            </a:pPr>
            <a:r>
              <a:t/>
            </a:r>
            <a:endParaRPr sz="1400">
              <a:solidFill>
                <a:srgbClr val="666666"/>
              </a:solidFill>
              <a:highlight>
                <a:srgbClr val="FFFFFF"/>
              </a:highlight>
              <a:latin typeface="Times New Roman"/>
              <a:ea typeface="Times New Roman"/>
              <a:cs typeface="Times New Roman"/>
              <a:sym typeface="Times New Roman"/>
            </a:endParaRPr>
          </a:p>
        </p:txBody>
      </p:sp>
      <p:pic>
        <p:nvPicPr>
          <p:cNvPr id="123" name="Shape 123"/>
          <p:cNvPicPr preferRelativeResize="0"/>
          <p:nvPr/>
        </p:nvPicPr>
        <p:blipFill>
          <a:blip r:embed="rId3">
            <a:alphaModFix/>
          </a:blip>
          <a:stretch>
            <a:fillRect/>
          </a:stretch>
        </p:blipFill>
        <p:spPr>
          <a:xfrm>
            <a:off x="4782050" y="834648"/>
            <a:ext cx="4302950" cy="322720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